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98" r:id="rId5"/>
    <p:sldId id="314" r:id="rId6"/>
    <p:sldId id="299" r:id="rId7"/>
    <p:sldId id="300" r:id="rId8"/>
    <p:sldId id="309" r:id="rId9"/>
    <p:sldId id="310" r:id="rId10"/>
    <p:sldId id="301" r:id="rId11"/>
    <p:sldId id="311" r:id="rId12"/>
    <p:sldId id="302" r:id="rId13"/>
    <p:sldId id="312" r:id="rId14"/>
    <p:sldId id="303" r:id="rId15"/>
    <p:sldId id="313" r:id="rId16"/>
    <p:sldId id="304" r:id="rId17"/>
    <p:sldId id="305" r:id="rId18"/>
    <p:sldId id="315" r:id="rId19"/>
    <p:sldId id="30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274" autoAdjust="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10/12/2021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10/12/2021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4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819CF5-4023-4FD7-94FF-BB3A6EFED1F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93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10/12/2021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10/12/2021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10/12/2021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10/12/2021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00" name="Text Box 12"/>
          <p:cNvSpPr txBox="1">
            <a:spLocks noChangeArrowheads="1"/>
          </p:cNvSpPr>
          <p:nvPr/>
        </p:nvSpPr>
        <p:spPr bwMode="auto">
          <a:xfrm>
            <a:off x="3105150" y="3714751"/>
            <a:ext cx="571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9900FF"/>
                </a:solidFill>
                <a:latin typeface=".VnExoticH" pitchFamily="34" charset="0"/>
                <a:cs typeface="Arial" panose="020B0604020202020204" pitchFamily="34" charset="0"/>
              </a:rPr>
              <a:t> 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4" name="Text Box 19"/>
          <p:cNvSpPr txBox="1">
            <a:spLocks noChangeArrowheads="1"/>
          </p:cNvSpPr>
          <p:nvPr/>
        </p:nvSpPr>
        <p:spPr bwMode="auto">
          <a:xfrm>
            <a:off x="3657600" y="5326064"/>
            <a:ext cx="4876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8" name="WordArt 3"/>
          <p:cNvSpPr>
            <a:spLocks noChangeArrowheads="1" noChangeShapeType="1" noTextEdit="1"/>
          </p:cNvSpPr>
          <p:nvPr/>
        </p:nvSpPr>
        <p:spPr bwMode="auto">
          <a:xfrm>
            <a:off x="3657600" y="947161"/>
            <a:ext cx="7162800" cy="2420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0"/>
              </a:avLst>
            </a:prstTxWarp>
          </a:bodyPr>
          <a:lstStyle/>
          <a:p>
            <a:pPr algn="ctr"/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 TOÁN VỀ TỈ SỐ </a:t>
            </a:r>
          </a:p>
          <a:p>
            <a:pPr algn="ctr"/>
            <a:r>
              <a:rPr lang="en-US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 TRĂM (TIẾP THEO)</a:t>
            </a:r>
          </a:p>
        </p:txBody>
      </p:sp>
    </p:spTree>
    <p:extLst>
      <p:ext uri="{BB962C8B-B14F-4D97-AF65-F5344CB8AC3E}">
        <p14:creationId xmlns:p14="http://schemas.microsoft.com/office/powerpoint/2010/main" val="296809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8"/>
          <p:cNvSpPr txBox="1">
            <a:spLocks noChangeArrowheads="1"/>
          </p:cNvSpPr>
          <p:nvPr/>
        </p:nvSpPr>
        <p:spPr bwMode="auto">
          <a:xfrm>
            <a:off x="2755900" y="955353"/>
            <a:ext cx="19989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CÁCH 1</a:t>
            </a:r>
          </a:p>
        </p:txBody>
      </p:sp>
      <p:sp>
        <p:nvSpPr>
          <p:cNvPr id="3" name="TextBox 19"/>
          <p:cNvSpPr txBox="1">
            <a:spLocks noChangeArrowheads="1"/>
          </p:cNvSpPr>
          <p:nvPr/>
        </p:nvSpPr>
        <p:spPr bwMode="auto">
          <a:xfrm>
            <a:off x="-613952" y="1791371"/>
            <a:ext cx="735438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: 100 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75 = 24 (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– 24  = 8 (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en-US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20"/>
          <p:cNvSpPr txBox="1">
            <a:spLocks noChangeArrowheads="1"/>
          </p:cNvSpPr>
          <p:nvPr/>
        </p:nvSpPr>
        <p:spPr bwMode="auto">
          <a:xfrm>
            <a:off x="7733212" y="1091922"/>
            <a:ext cx="25341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CÁCH 2</a:t>
            </a: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5930538" y="1791371"/>
            <a:ext cx="626146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100%.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- 75% = 25%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: 100 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25 = 8 (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18201" y="225827"/>
            <a:ext cx="18351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giải</a:t>
            </a:r>
            <a:endParaRPr lang="en-US" altLang="en-US" sz="4000" b="1" u="sng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6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222070" y="-154125"/>
            <a:ext cx="1187413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2: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0.5%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5 000 000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6164082" y="466771"/>
            <a:ext cx="3084421" cy="16555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3303588" y="949235"/>
            <a:ext cx="15176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637666" y="1507581"/>
            <a:ext cx="2216150" cy="0"/>
          </a:xfrm>
          <a:prstGeom prst="line">
            <a:avLst/>
          </a:prstGeom>
          <a:noFill/>
          <a:ln w="19050" algn="ctr">
            <a:solidFill>
              <a:srgbClr val="F35757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6689725" y="1040901"/>
            <a:ext cx="4629150" cy="0"/>
          </a:xfrm>
          <a:prstGeom prst="line">
            <a:avLst/>
          </a:prstGeom>
          <a:noFill/>
          <a:ln w="19050" algn="ctr">
            <a:solidFill>
              <a:srgbClr val="F35757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241563" y="1635127"/>
            <a:ext cx="1835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giải</a:t>
            </a:r>
            <a:endParaRPr lang="en-US" altLang="en-US" sz="3600" b="1" u="sng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7200" y="2449734"/>
            <a:ext cx="11338561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5 000 000 : 100 </a:t>
            </a: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44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 = 25 000(</a:t>
            </a:r>
            <a:r>
              <a:rPr lang="en-US" altLang="en-US" sz="4400" b="1" i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44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44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5 000 000 + 25 000 = 5 025 000 (</a:t>
            </a:r>
            <a:r>
              <a:rPr lang="en-US" altLang="en-US" sz="4400" b="1" i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44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5 025 000 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4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18"/>
          <p:cNvSpPr txBox="1">
            <a:spLocks noChangeArrowheads="1"/>
          </p:cNvSpPr>
          <p:nvPr/>
        </p:nvSpPr>
        <p:spPr bwMode="auto">
          <a:xfrm>
            <a:off x="1891341" y="2509836"/>
            <a:ext cx="1677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CÁCH 1</a:t>
            </a:r>
          </a:p>
        </p:txBody>
      </p:sp>
    </p:spTree>
    <p:extLst>
      <p:ext uri="{BB962C8B-B14F-4D97-AF65-F5344CB8AC3E}">
        <p14:creationId xmlns:p14="http://schemas.microsoft.com/office/powerpoint/2010/main" val="256629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2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>
            <a:spLocks noChangeArrowheads="1"/>
          </p:cNvSpPr>
          <p:nvPr/>
        </p:nvSpPr>
        <p:spPr bwMode="auto">
          <a:xfrm>
            <a:off x="615588" y="1554703"/>
            <a:ext cx="10788286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100%.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100% + 0,5% = 100,5%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5 000 000 : 100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sz="36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100,5 = 5 025 000 (</a:t>
            </a:r>
            <a:r>
              <a:rPr lang="en-US" altLang="en-US" sz="3600" b="1" i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6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5 025 000 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18"/>
          <p:cNvSpPr txBox="1">
            <a:spLocks noChangeArrowheads="1"/>
          </p:cNvSpPr>
          <p:nvPr/>
        </p:nvSpPr>
        <p:spPr bwMode="auto">
          <a:xfrm>
            <a:off x="2528888" y="761034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CÁCH 2</a:t>
            </a:r>
          </a:p>
        </p:txBody>
      </p:sp>
    </p:spTree>
    <p:extLst>
      <p:ext uri="{BB962C8B-B14F-4D97-AF65-F5344CB8AC3E}">
        <p14:creationId xmlns:p14="http://schemas.microsoft.com/office/powerpoint/2010/main" val="319239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0" y="1839913"/>
            <a:ext cx="12192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</a:t>
            </a:r>
            <a:r>
              <a:rPr lang="en-US" altLang="en-US" sz="4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4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xưởng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may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dùng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345m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may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quần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áo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may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quần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chiếm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40%.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may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áo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mét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0244" name="TextBox 1"/>
          <p:cNvSpPr txBox="1">
            <a:spLocks noChangeArrowheads="1"/>
          </p:cNvSpPr>
          <p:nvPr/>
        </p:nvSpPr>
        <p:spPr bwMode="auto">
          <a:xfrm>
            <a:off x="3997234" y="-31341"/>
            <a:ext cx="32657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000" b="1" dirty="0" err="1">
                <a:solidFill>
                  <a:srgbClr val="2309B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4000" dirty="0">
              <a:solidFill>
                <a:srgbClr val="2309B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1524001" y="569549"/>
            <a:ext cx="91170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802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407307" y="1486762"/>
            <a:ext cx="4419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may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quần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: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345: 100 x 40 = 138 (m)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may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áo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345 - 138 = 207 (m)</a:t>
            </a:r>
          </a:p>
        </p:txBody>
      </p:sp>
      <p:sp>
        <p:nvSpPr>
          <p:cNvPr id="11268" name="Rectangle 8"/>
          <p:cNvSpPr>
            <a:spLocks noChangeArrowheads="1"/>
          </p:cNvSpPr>
          <p:nvPr/>
        </p:nvSpPr>
        <p:spPr bwMode="auto">
          <a:xfrm>
            <a:off x="6709961" y="1637570"/>
            <a:ext cx="4343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may</a:t>
            </a:r>
            <a:r>
              <a:rPr lang="en-US" altLang="en-US" sz="3600" b="1" dirty="0">
                <a:solidFill>
                  <a:srgbClr val="0B19C8"/>
                </a:solidFill>
                <a:latin typeface="Nirmala UI Semilight" panose="020B0402040204020203" pitchFamily="34" charset="0"/>
                <a:cs typeface="Nirmala UI Semilight" panose="020B0402040204020203" pitchFamily="34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chiếm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100 % -  40%= 60%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may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áo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: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345 : 100 x 60 = 207 (m)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260975" y="-44956"/>
            <a:ext cx="16850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7766051" y="470942"/>
            <a:ext cx="1826141" cy="740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11271" name="Rectangle 9"/>
          <p:cNvSpPr>
            <a:spLocks noChangeArrowheads="1"/>
          </p:cNvSpPr>
          <p:nvPr/>
        </p:nvSpPr>
        <p:spPr bwMode="auto">
          <a:xfrm>
            <a:off x="2149067" y="579205"/>
            <a:ext cx="1787669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1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2683467" y="4551681"/>
            <a:ext cx="2993127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207 m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8952005" y="4428171"/>
            <a:ext cx="2993127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207 m</a:t>
            </a:r>
          </a:p>
        </p:txBody>
      </p:sp>
    </p:spTree>
    <p:extLst>
      <p:ext uri="{BB962C8B-B14F-4D97-AF65-F5344CB8AC3E}">
        <p14:creationId xmlns:p14="http://schemas.microsoft.com/office/powerpoint/2010/main" val="154117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10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inh"/>
          <p:cNvPicPr>
            <a:picLocks noGrp="1" noChangeAspect="1" noChangeArrowheads="1" noCrop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6850" y="2590801"/>
            <a:ext cx="9124950" cy="3952875"/>
          </a:xfrm>
          <a:noFill/>
        </p:spPr>
      </p:pic>
      <p:sp>
        <p:nvSpPr>
          <p:cNvPr id="13315" name="WordArt 5"/>
          <p:cNvSpPr>
            <a:spLocks noChangeArrowheads="1" noChangeShapeType="1" noTextEdit="1"/>
          </p:cNvSpPr>
          <p:nvPr/>
        </p:nvSpPr>
        <p:spPr bwMode="auto">
          <a:xfrm>
            <a:off x="4876800" y="1981200"/>
            <a:ext cx="2819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3999">
                      <a:srgbClr val="83A7C3"/>
                    </a:gs>
                    <a:gs pos="6500">
                      <a:srgbClr val="768FB9"/>
                    </a:gs>
                    <a:gs pos="10501">
                      <a:srgbClr val="83A7C3"/>
                    </a:gs>
                    <a:gs pos="25999">
                      <a:srgbClr val="FFFFFF"/>
                    </a:gs>
                    <a:gs pos="28000">
                      <a:srgbClr val="9C6563"/>
                    </a:gs>
                    <a:gs pos="28999">
                      <a:srgbClr val="80302D"/>
                    </a:gs>
                    <a:gs pos="35501">
                      <a:srgbClr val="C0524E"/>
                    </a:gs>
                    <a:gs pos="47000">
                      <a:srgbClr val="EBDAD4"/>
                    </a:gs>
                    <a:gs pos="50000">
                      <a:srgbClr val="55261C"/>
                    </a:gs>
                    <a:gs pos="53000">
                      <a:srgbClr val="EBDAD4"/>
                    </a:gs>
                    <a:gs pos="64500">
                      <a:srgbClr val="C0524E"/>
                    </a:gs>
                    <a:gs pos="71001">
                      <a:srgbClr val="80302D"/>
                    </a:gs>
                    <a:gs pos="72000">
                      <a:srgbClr val="9C6563"/>
                    </a:gs>
                    <a:gs pos="74001">
                      <a:srgbClr val="FFFFFF"/>
                    </a:gs>
                    <a:gs pos="89500">
                      <a:srgbClr val="83A7C3"/>
                    </a:gs>
                    <a:gs pos="93500">
                      <a:srgbClr val="768FB9"/>
                    </a:gs>
                    <a:gs pos="96001">
                      <a:srgbClr val="83A7C3"/>
                    </a:gs>
                    <a:gs pos="100000">
                      <a:srgbClr val="DCEBF5"/>
                    </a:gs>
                  </a:gsLst>
                  <a:lin ang="189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13316" name="Rectangle 6"/>
          <p:cNvSpPr>
            <a:spLocks noRot="1" noChangeArrowheads="1"/>
          </p:cNvSpPr>
          <p:nvPr/>
        </p:nvSpPr>
        <p:spPr bwMode="auto">
          <a:xfrm>
            <a:off x="3211513" y="3201989"/>
            <a:ext cx="6299200" cy="242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92100" indent="-2921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SzPct val="70000"/>
              <a:buFont typeface="Wingdings" panose="05000000000000000000" pitchFamily="2" charset="2"/>
              <a:buChar char="v"/>
            </a:pPr>
            <a:r>
              <a:rPr lang="en-US" altLang="en-US" b="1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1F0387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)	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			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SzPct val="70000"/>
              <a:buFont typeface="Wingdings" panose="05000000000000000000" pitchFamily="2" charset="2"/>
              <a:buChar char="v"/>
            </a:pPr>
            <a:r>
              <a:rPr lang="en-US" altLang="en-US" b="1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b="1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b="1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1F0387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		        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800" dirty="0" err="1">
                <a:solidFill>
                  <a:srgbClr val="1F0387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800" dirty="0">
                <a:solidFill>
                  <a:srgbClr val="1F0387"/>
                </a:solidFill>
                <a:latin typeface="Times New Roman" panose="02020603050405020304" pitchFamily="18" charset="0"/>
              </a:rPr>
              <a:t> 77)</a:t>
            </a:r>
          </a:p>
        </p:txBody>
      </p:sp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1524000" y="582614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2309B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2800">
              <a:solidFill>
                <a:srgbClr val="2309B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524001" y="1039813"/>
            <a:ext cx="9117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Giải toán về tỉ số phần trăm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(tiếp theo)</a:t>
            </a:r>
          </a:p>
        </p:txBody>
      </p:sp>
    </p:spTree>
    <p:extLst>
      <p:ext uri="{BB962C8B-B14F-4D97-AF65-F5344CB8AC3E}">
        <p14:creationId xmlns:p14="http://schemas.microsoft.com/office/powerpoint/2010/main" val="3577829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7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0" y="1158236"/>
            <a:ext cx="12192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1800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810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48194" y="2832690"/>
            <a:ext cx="1184801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altLang="en-US" sz="2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tram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810  : 1800   =    0,45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	          0,45    =     45%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45%           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endParaRPr lang="ru-RU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TextBox 1"/>
          <p:cNvSpPr txBox="1">
            <a:spLocks noChangeArrowheads="1"/>
          </p:cNvSpPr>
          <p:nvPr/>
        </p:nvSpPr>
        <p:spPr bwMode="auto">
          <a:xfrm>
            <a:off x="4676501" y="163742"/>
            <a:ext cx="31437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600" b="1" dirty="0" err="1">
                <a:solidFill>
                  <a:srgbClr val="2309B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3600" dirty="0">
              <a:solidFill>
                <a:srgbClr val="2309B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WordArt 4"/>
          <p:cNvSpPr>
            <a:spLocks noChangeArrowheads="1" noChangeShapeType="1" noTextEdit="1"/>
          </p:cNvSpPr>
          <p:nvPr/>
        </p:nvSpPr>
        <p:spPr bwMode="auto">
          <a:xfrm>
            <a:off x="459965" y="682077"/>
            <a:ext cx="312896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09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Text Box 6"/>
          <p:cNvSpPr txBox="1">
            <a:spLocks noChangeArrowheads="1"/>
          </p:cNvSpPr>
          <p:nvPr/>
        </p:nvSpPr>
        <p:spPr bwMode="auto">
          <a:xfrm>
            <a:off x="130629" y="1362713"/>
            <a:ext cx="1190026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800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52,5% .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57" name="Text Box 2"/>
          <p:cNvSpPr txBox="1">
            <a:spLocks noChangeArrowheads="1"/>
          </p:cNvSpPr>
          <p:nvPr/>
        </p:nvSpPr>
        <p:spPr bwMode="auto">
          <a:xfrm>
            <a:off x="2625634" y="3073400"/>
            <a:ext cx="563009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altLang="en-US" sz="4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: 800 </a:t>
            </a:r>
            <a:r>
              <a:rPr lang="en-US" altLang="en-US" sz="4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4400" b="1" dirty="0">
              <a:solidFill>
                <a:srgbClr val="0B19C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52,5%  : ? </a:t>
            </a:r>
            <a:r>
              <a:rPr lang="en-US" altLang="en-US" sz="4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ru-RU" altLang="en-US" sz="4400" b="1" dirty="0">
              <a:solidFill>
                <a:srgbClr val="0B19C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58" name="Straight Connector 6"/>
          <p:cNvCxnSpPr>
            <a:cxnSpLocks noChangeShapeType="1"/>
          </p:cNvCxnSpPr>
          <p:nvPr/>
        </p:nvCxnSpPr>
        <p:spPr bwMode="auto">
          <a:xfrm>
            <a:off x="6659382" y="1930128"/>
            <a:ext cx="2327864" cy="29301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Straight Connector 6"/>
          <p:cNvCxnSpPr>
            <a:cxnSpLocks noChangeShapeType="1"/>
          </p:cNvCxnSpPr>
          <p:nvPr/>
        </p:nvCxnSpPr>
        <p:spPr bwMode="auto">
          <a:xfrm>
            <a:off x="3196363" y="2526483"/>
            <a:ext cx="1858963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Straight Connector 6"/>
          <p:cNvCxnSpPr>
            <a:cxnSpLocks noChangeShapeType="1"/>
          </p:cNvCxnSpPr>
          <p:nvPr/>
        </p:nvCxnSpPr>
        <p:spPr bwMode="auto">
          <a:xfrm>
            <a:off x="6614342" y="2492377"/>
            <a:ext cx="2817813" cy="7937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4" name="TextBox 1"/>
          <p:cNvSpPr txBox="1">
            <a:spLocks noChangeArrowheads="1"/>
          </p:cNvSpPr>
          <p:nvPr/>
        </p:nvSpPr>
        <p:spPr bwMode="auto">
          <a:xfrm>
            <a:off x="5055326" y="-44401"/>
            <a:ext cx="22836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600" b="1" dirty="0" err="1">
                <a:solidFill>
                  <a:srgbClr val="2309B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3600" dirty="0">
              <a:solidFill>
                <a:srgbClr val="2309B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5" name="Rectangle 4"/>
          <p:cNvSpPr>
            <a:spLocks noChangeArrowheads="1"/>
          </p:cNvSpPr>
          <p:nvPr/>
        </p:nvSpPr>
        <p:spPr bwMode="auto">
          <a:xfrm>
            <a:off x="1524001" y="647923"/>
            <a:ext cx="91170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028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1703431" y="946760"/>
            <a:ext cx="777199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1%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toàn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3121773" y="1660845"/>
            <a:ext cx="359228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800 : 100   =</a:t>
            </a:r>
          </a:p>
        </p:txBody>
      </p:sp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6537959" y="1660255"/>
            <a:ext cx="321387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8 (</a:t>
            </a:r>
            <a:r>
              <a:rPr lang="en-US" altLang="en-US" sz="44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240974" y="2285456"/>
            <a:ext cx="1107730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nữ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hay 52,5%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toàn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4400" dirty="0">
                <a:solidFill>
                  <a:srgbClr val="0B19C8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3308525" y="2839569"/>
            <a:ext cx="339724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8   x   52,5  =</a:t>
            </a: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6705773" y="2876536"/>
            <a:ext cx="377516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420 (</a:t>
            </a:r>
            <a:r>
              <a:rPr lang="en-US" altLang="en-US" sz="44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1476103" y="3534678"/>
            <a:ext cx="10058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Hai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bước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gộp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333719" y="4181586"/>
            <a:ext cx="702958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en-US" sz="44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800 : 100  x  52,5  =  420 </a:t>
            </a:r>
            <a:endParaRPr lang="en-US" altLang="en-US" sz="2400" b="1" dirty="0">
              <a:solidFill>
                <a:srgbClr val="0B19C8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4640897" y="188980"/>
            <a:ext cx="18970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90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712178" y="2076656"/>
            <a:ext cx="1200476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52,5 % </a:t>
            </a: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800 ta </a:t>
            </a: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lấy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800 chia </a:t>
            </a: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52,5 .</a:t>
            </a:r>
          </a:p>
        </p:txBody>
      </p:sp>
    </p:spTree>
    <p:extLst>
      <p:ext uri="{BB962C8B-B14F-4D97-AF65-F5344CB8AC3E}">
        <p14:creationId xmlns:p14="http://schemas.microsoft.com/office/powerpoint/2010/main" val="190898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14552" y="1485239"/>
            <a:ext cx="118022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4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altLang="en-US" sz="4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toán</a:t>
            </a:r>
            <a:r>
              <a:rPr lang="en-US" altLang="en-US" sz="4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0,5%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1 000 000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48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8353426" y="2229984"/>
            <a:ext cx="2287588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8396289" y="2975655"/>
            <a:ext cx="2201862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3675792" y="3681051"/>
            <a:ext cx="1973262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760799" y="3843252"/>
            <a:ext cx="239902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Tóm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tắt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282180" y="4677685"/>
            <a:ext cx="43171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1 000 000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đồng</a:t>
            </a:r>
            <a:endParaRPr lang="en-US" altLang="en-US" sz="4000" b="1" dirty="0">
              <a:solidFill>
                <a:srgbClr val="0B19C8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617662" y="4625432"/>
            <a:ext cx="26800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100%: 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617663" y="5693410"/>
            <a:ext cx="1600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0,5%: 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460276" y="5779755"/>
            <a:ext cx="26923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….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đồng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7182" name="TextBox 1"/>
          <p:cNvSpPr txBox="1">
            <a:spLocks noChangeArrowheads="1"/>
          </p:cNvSpPr>
          <p:nvPr/>
        </p:nvSpPr>
        <p:spPr bwMode="auto">
          <a:xfrm>
            <a:off x="4450083" y="177667"/>
            <a:ext cx="19507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600" b="1" dirty="0" err="1">
                <a:solidFill>
                  <a:srgbClr val="2309B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3600" dirty="0">
              <a:solidFill>
                <a:srgbClr val="2309B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3" name="Rectangle 4"/>
          <p:cNvSpPr>
            <a:spLocks noChangeArrowheads="1"/>
          </p:cNvSpPr>
          <p:nvPr/>
        </p:nvSpPr>
        <p:spPr bwMode="auto">
          <a:xfrm>
            <a:off x="1524001" y="869994"/>
            <a:ext cx="91170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>
            <a:off x="7599364" y="3681051"/>
            <a:ext cx="2093276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8574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/>
      <p:bldP spid="8204" grpId="0"/>
      <p:bldP spid="82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-391887" y="1208630"/>
            <a:ext cx="1229214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5400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5400" b="1" i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1 000 000 : 100 x 0,5 = 5 000 (</a:t>
            </a:r>
            <a:r>
              <a:rPr lang="en-US" altLang="en-US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54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5400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5 000 </a:t>
            </a:r>
            <a:r>
              <a:rPr lang="en-US" altLang="en-US" sz="5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5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187234" y="1829708"/>
            <a:ext cx="1200476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1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32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75%,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5525588" y="2442301"/>
            <a:ext cx="2316663" cy="13516"/>
          </a:xfrm>
          <a:prstGeom prst="line">
            <a:avLst/>
          </a:prstGeom>
          <a:noFill/>
          <a:ln w="19050" algn="ctr">
            <a:solidFill>
              <a:srgbClr val="F35757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7215843" y="3097971"/>
            <a:ext cx="3280047" cy="1126"/>
          </a:xfrm>
          <a:prstGeom prst="line">
            <a:avLst/>
          </a:prstGeom>
          <a:noFill/>
          <a:ln w="19050" algn="ctr">
            <a:solidFill>
              <a:srgbClr val="F35757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flipV="1">
            <a:off x="4346664" y="3057027"/>
            <a:ext cx="878479" cy="3971"/>
          </a:xfrm>
          <a:prstGeom prst="line">
            <a:avLst/>
          </a:prstGeom>
          <a:noFill/>
          <a:ln w="19050" algn="ctr">
            <a:solidFill>
              <a:srgbClr val="F35757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314450" y="3077256"/>
            <a:ext cx="2751230" cy="20715"/>
          </a:xfrm>
          <a:prstGeom prst="line">
            <a:avLst/>
          </a:prstGeom>
          <a:noFill/>
          <a:ln w="19050" algn="ctr">
            <a:solidFill>
              <a:srgbClr val="F35757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 flipV="1">
            <a:off x="1941605" y="3768700"/>
            <a:ext cx="3919263" cy="7940"/>
          </a:xfrm>
          <a:prstGeom prst="line">
            <a:avLst/>
          </a:prstGeom>
          <a:noFill/>
          <a:ln w="19050" algn="ctr">
            <a:solidFill>
              <a:srgbClr val="F35757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606549" y="4207320"/>
            <a:ext cx="665330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Tóm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tắt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100% : 32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sinh</a:t>
            </a:r>
            <a:endParaRPr lang="en-US" altLang="en-US" sz="4000" b="1" dirty="0">
              <a:solidFill>
                <a:srgbClr val="0B19C8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606549" y="5392970"/>
            <a:ext cx="39190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HS 10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tuổi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75% : 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600199" y="6059761"/>
            <a:ext cx="54929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HS 11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tuổi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: ... .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339940" y="5314587"/>
            <a:ext cx="37518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…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altLang="en-US" sz="4000" b="1" dirty="0">
                <a:solidFill>
                  <a:srgbClr val="0B19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210" name="TextBox 1"/>
          <p:cNvSpPr txBox="1">
            <a:spLocks noChangeArrowheads="1"/>
          </p:cNvSpPr>
          <p:nvPr/>
        </p:nvSpPr>
        <p:spPr bwMode="auto">
          <a:xfrm>
            <a:off x="1288868" y="114299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000" b="1" dirty="0" err="1">
                <a:solidFill>
                  <a:srgbClr val="2309B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4000" dirty="0">
              <a:solidFill>
                <a:srgbClr val="2309B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11" name="Rectangle 4"/>
          <p:cNvSpPr>
            <a:spLocks noChangeArrowheads="1"/>
          </p:cNvSpPr>
          <p:nvPr/>
        </p:nvSpPr>
        <p:spPr bwMode="auto">
          <a:xfrm>
            <a:off x="1524001" y="778553"/>
            <a:ext cx="91170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774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  <p:bldP spid="9229" grpId="0"/>
      <p:bldP spid="9230" grpId="0"/>
      <p:bldP spid="92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1|1.8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2|1|1.7|1.1|1.2|0.8|0.6|0.4|0.4|0.3|0.3|0.3|0.2|0.3|0.2|0.2|0.2|0.2|0.2|0.2"/>
</p:tagLst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197</TotalTime>
  <Words>805</Words>
  <Application>Microsoft Office PowerPoint</Application>
  <PresentationFormat>Widescreen</PresentationFormat>
  <Paragraphs>101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.VnExoticH</vt:lpstr>
      <vt:lpstr>Arial</vt:lpstr>
      <vt:lpstr>Cambria</vt:lpstr>
      <vt:lpstr>Nirmala UI Semilight</vt:lpstr>
      <vt:lpstr>Times New Roman</vt:lpstr>
      <vt:lpstr>Wingdings</vt:lpstr>
      <vt:lpstr>Back to School 16x9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</dc:creator>
  <cp:lastModifiedBy>Admin</cp:lastModifiedBy>
  <cp:revision>15</cp:revision>
  <dcterms:created xsi:type="dcterms:W3CDTF">2021-11-25T13:38:29Z</dcterms:created>
  <dcterms:modified xsi:type="dcterms:W3CDTF">2021-12-10T11:18:10Z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